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2"/>
  </p:notesMasterIdLst>
  <p:handoutMasterIdLst>
    <p:handoutMasterId r:id="rId23"/>
  </p:handoutMasterIdLst>
  <p:sldIdLst>
    <p:sldId id="256" r:id="rId2"/>
    <p:sldId id="291" r:id="rId3"/>
    <p:sldId id="281" r:id="rId4"/>
    <p:sldId id="257" r:id="rId5"/>
    <p:sldId id="279" r:id="rId6"/>
    <p:sldId id="258" r:id="rId7"/>
    <p:sldId id="282" r:id="rId8"/>
    <p:sldId id="273" r:id="rId9"/>
    <p:sldId id="277" r:id="rId10"/>
    <p:sldId id="278" r:id="rId11"/>
    <p:sldId id="286" r:id="rId12"/>
    <p:sldId id="259" r:id="rId13"/>
    <p:sldId id="283" r:id="rId14"/>
    <p:sldId id="288" r:id="rId15"/>
    <p:sldId id="287" r:id="rId16"/>
    <p:sldId id="285" r:id="rId17"/>
    <p:sldId id="276" r:id="rId18"/>
    <p:sldId id="260" r:id="rId19"/>
    <p:sldId id="261" r:id="rId20"/>
    <p:sldId id="27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020F0-46DC-4536-BF1E-24267CB279B0}" type="datetimeFigureOut">
              <a:rPr lang="en-US" smtClean="0"/>
              <a:t>3/16/2013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F3874D-0942-4E8F-85A0-5D9CBE8A7872}" type="slidenum">
              <a:rPr lang="en-US" smtClean="0"/>
              <a:t>‹#›</a:t>
            </a:fld>
            <a:endParaRPr lang="en-US"/>
          </a:p>
        </p:txBody>
      </p:sp>
    </p:spTree>
    <p:extLst>
      <p:ext uri="{BB962C8B-B14F-4D97-AF65-F5344CB8AC3E}">
        <p14:creationId xmlns:p14="http://schemas.microsoft.com/office/powerpoint/2010/main" val="537693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FDF9B6-51CC-42E8-BB52-3404B5D2D2A6}" type="datetimeFigureOut">
              <a:rPr lang="en-US" smtClean="0"/>
              <a:t>3/16/2013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384634-8699-4E93-BEE0-CCCADF35AE99}" type="slidenum">
              <a:rPr lang="en-US" smtClean="0"/>
              <a:t>‹#›</a:t>
            </a:fld>
            <a:endParaRPr lang="en-US"/>
          </a:p>
        </p:txBody>
      </p:sp>
    </p:spTree>
    <p:extLst>
      <p:ext uri="{BB962C8B-B14F-4D97-AF65-F5344CB8AC3E}">
        <p14:creationId xmlns:p14="http://schemas.microsoft.com/office/powerpoint/2010/main" val="3574697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google.com/search?q=clipart+sharing+ideas&amp;hl=en&amp;client=firefox-a&amp;hs=Z7O&amp;rls=org.mozilla:en-US:official&amp;tbm=isch&amp;tbo=u&amp;source=univ&amp;sa=X&amp;ei=Spo2UY7DJ5Ks8QSS0IC4BA&amp;ved=0CDAQsAQ&amp;biw=1008&amp;bih=584#imgrc=AupLc76xhZtzsM%3A%3BDg_HsAnSTU-MIM%3Bhttp%253A%252F%252Fdawnchoice.com%252Fwp-content%252Fuploads%252F2013%252F01%252Fclipart_of_15186_sm_2.jpg%3Bhttp%253A%252F%252Fdawnchoice.com%252Fbrainstorming%252F%3B480%3B480</a:t>
            </a:r>
            <a:endParaRPr lang="en-US" dirty="0"/>
          </a:p>
        </p:txBody>
      </p:sp>
      <p:sp>
        <p:nvSpPr>
          <p:cNvPr id="4" name="Slide Number Placeholder 3"/>
          <p:cNvSpPr>
            <a:spLocks noGrp="1"/>
          </p:cNvSpPr>
          <p:nvPr>
            <p:ph type="sldNum" sz="quarter" idx="10"/>
          </p:nvPr>
        </p:nvSpPr>
        <p:spPr/>
        <p:txBody>
          <a:bodyPr/>
          <a:lstStyle/>
          <a:p>
            <a:fld id="{B3384634-8699-4E93-BEE0-CCCADF35AE99}" type="slidenum">
              <a:rPr lang="en-US" smtClean="0"/>
              <a:t>7</a:t>
            </a:fld>
            <a:endParaRPr lang="en-US"/>
          </a:p>
        </p:txBody>
      </p:sp>
    </p:spTree>
    <p:extLst>
      <p:ext uri="{BB962C8B-B14F-4D97-AF65-F5344CB8AC3E}">
        <p14:creationId xmlns:p14="http://schemas.microsoft.com/office/powerpoint/2010/main" val="2514366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google.com/search?q=clip+art+great+ideas&amp;hl=en&amp;client=firefox-a&amp;hs=vCP&amp;rls=org.mozilla:en-US:official&amp;tbm=isch&amp;tbo=u&amp;source=univ&amp;sa=X&amp;ei=lps2UYSGNo768QS24oHoAw&amp;ved=0CD0QsAQ&amp;biw=1011&amp;bih=437#imgrc=2mGeSd7iaVDymM%3A%3BCLWMMMB4jfnIBM%3Bhttp%253A%252F%252Fflyontheclassroomwall.files.wordpress.com%252F2011%252F04%252Fclipart_of_15085_sm_2.jpg%3Bhttp%253A%252F%252Fdifferentiationlcs.wikispaces.com%252FElementary%3B640%3B480</a:t>
            </a:r>
            <a:endParaRPr lang="en-US" dirty="0"/>
          </a:p>
        </p:txBody>
      </p:sp>
      <p:sp>
        <p:nvSpPr>
          <p:cNvPr id="4" name="Slide Number Placeholder 3"/>
          <p:cNvSpPr>
            <a:spLocks noGrp="1"/>
          </p:cNvSpPr>
          <p:nvPr>
            <p:ph type="sldNum" sz="quarter" idx="10"/>
          </p:nvPr>
        </p:nvSpPr>
        <p:spPr/>
        <p:txBody>
          <a:bodyPr/>
          <a:lstStyle/>
          <a:p>
            <a:fld id="{B3384634-8699-4E93-BEE0-CCCADF35AE99}" type="slidenum">
              <a:rPr lang="en-US" smtClean="0"/>
              <a:t>12</a:t>
            </a:fld>
            <a:endParaRPr lang="en-US"/>
          </a:p>
        </p:txBody>
      </p:sp>
    </p:spTree>
    <p:extLst>
      <p:ext uri="{BB962C8B-B14F-4D97-AF65-F5344CB8AC3E}">
        <p14:creationId xmlns:p14="http://schemas.microsoft.com/office/powerpoint/2010/main" val="933021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3/16/2013</a:t>
            </a:fld>
            <a:endParaRPr lang="en-US"/>
          </a:p>
        </p:txBody>
      </p:sp>
      <p:sp>
        <p:nvSpPr>
          <p:cNvPr id="8" name="Slide Number Placeholder 7"/>
          <p:cNvSpPr>
            <a:spLocks noGrp="1"/>
          </p:cNvSpPr>
          <p:nvPr>
            <p:ph type="sldNum" sz="quarter" idx="11"/>
          </p:nvPr>
        </p:nvSpPr>
        <p:spPr/>
        <p:txBody>
          <a:bodyPr/>
          <a:lstStyle/>
          <a:p>
            <a:fld id="{B6F15528-21DE-4FAA-801E-634DDDAF4B2B}"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1D8BD707-D9CF-40AE-B4C6-C98DA3205C09}" type="datetimeFigureOut">
              <a:rPr lang="en-US" smtClean="0"/>
              <a:pPr/>
              <a:t>3/16/2013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1D8BD707-D9CF-40AE-B4C6-C98DA3205C09}" type="datetimeFigureOut">
              <a:rPr lang="en-US" smtClean="0"/>
              <a:pPr/>
              <a:t>3/16/2013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3/16/2013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3/16/2013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1D8BD707-D9CF-40AE-B4C6-C98DA3205C09}" type="datetimeFigureOut">
              <a:rPr lang="en-US" smtClean="0"/>
              <a:pPr/>
              <a:t>3/16/2013</a:t>
            </a:fld>
            <a:endParaRPr lang="en-U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U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6F15528-21DE-4FAA-801E-634DDDAF4B2B}" type="slidenum">
              <a:rPr lang="en-US" smtClean="0"/>
              <a:pPr/>
              <a:t>‹#›</a:t>
            </a:fld>
            <a:endParaRPr lang="en-U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835" y="609600"/>
            <a:ext cx="9296400" cy="3809999"/>
          </a:xfrm>
        </p:spPr>
        <p:txBody>
          <a:bodyPr/>
          <a:lstStyle/>
          <a:p>
            <a:r>
              <a:rPr lang="en-US" sz="7200" dirty="0" smtClean="0"/>
              <a:t>Lean on me:</a:t>
            </a:r>
            <a:br>
              <a:rPr lang="en-US" sz="7200" dirty="0" smtClean="0"/>
            </a:br>
            <a:r>
              <a:rPr lang="en-US" sz="7200" dirty="0" smtClean="0"/>
              <a:t>A faculty large-lecture learning community</a:t>
            </a:r>
            <a:endParaRPr lang="en-US" sz="7200" dirty="0"/>
          </a:p>
        </p:txBody>
      </p:sp>
      <p:sp>
        <p:nvSpPr>
          <p:cNvPr id="3" name="Subtitle 2"/>
          <p:cNvSpPr>
            <a:spLocks noGrp="1"/>
          </p:cNvSpPr>
          <p:nvPr>
            <p:ph type="subTitle" idx="1"/>
          </p:nvPr>
        </p:nvSpPr>
        <p:spPr/>
        <p:txBody>
          <a:bodyPr/>
          <a:lstStyle/>
          <a:p>
            <a:r>
              <a:rPr lang="en-US" b="1" dirty="0" smtClean="0"/>
              <a:t>Jean DeSaix</a:t>
            </a:r>
          </a:p>
          <a:p>
            <a:r>
              <a:rPr lang="en-US" b="1" dirty="0" smtClean="0"/>
              <a:t>University of North Carolina at Chapel Hill</a:t>
            </a:r>
            <a:endParaRPr lang="en-US" b="1" dirty="0"/>
          </a:p>
        </p:txBody>
      </p:sp>
    </p:spTree>
    <p:extLst>
      <p:ext uri="{BB962C8B-B14F-4D97-AF65-F5344CB8AC3E}">
        <p14:creationId xmlns:p14="http://schemas.microsoft.com/office/powerpoint/2010/main" val="37832946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220200" cy="1295400"/>
          </a:xfrm>
        </p:spPr>
        <p:txBody>
          <a:bodyPr/>
          <a:lstStyle/>
          <a:p>
            <a:r>
              <a:rPr lang="en-US" dirty="0" smtClean="0"/>
              <a:t>How does it work?</a:t>
            </a:r>
            <a:endParaRPr lang="en-US" dirty="0"/>
          </a:p>
        </p:txBody>
      </p:sp>
      <p:sp>
        <p:nvSpPr>
          <p:cNvPr id="3" name="Content Placeholder 2"/>
          <p:cNvSpPr>
            <a:spLocks noGrp="1"/>
          </p:cNvSpPr>
          <p:nvPr>
            <p:ph idx="1"/>
          </p:nvPr>
        </p:nvSpPr>
        <p:spPr>
          <a:xfrm>
            <a:off x="381000" y="1371600"/>
            <a:ext cx="8305800" cy="4754563"/>
          </a:xfrm>
        </p:spPr>
        <p:txBody>
          <a:bodyPr>
            <a:normAutofit/>
          </a:bodyPr>
          <a:lstStyle/>
          <a:p>
            <a:r>
              <a:rPr lang="en-US" sz="2800" b="1" dirty="0" smtClean="0"/>
              <a:t>More than half of the faculty are working collaboratively with another member on a technique or project</a:t>
            </a:r>
          </a:p>
          <a:p>
            <a:endParaRPr lang="en-US" sz="2800" b="1" dirty="0" smtClean="0"/>
          </a:p>
          <a:p>
            <a:pPr lvl="1"/>
            <a:r>
              <a:rPr lang="en-US" sz="2400" b="1" dirty="0" smtClean="0"/>
              <a:t>“Gidi helped me decide how to use </a:t>
            </a:r>
            <a:r>
              <a:rPr lang="en-US" sz="2400" b="1" dirty="0" err="1" smtClean="0"/>
              <a:t>Peerwise</a:t>
            </a:r>
            <a:r>
              <a:rPr lang="en-US" sz="2400" b="1" dirty="0" smtClean="0"/>
              <a:t>” </a:t>
            </a:r>
          </a:p>
          <a:p>
            <a:pPr lvl="1"/>
            <a:r>
              <a:rPr lang="en-US" sz="2400" b="1" dirty="0" smtClean="0"/>
              <a:t>“Jeremy showed me how to edit videos”</a:t>
            </a:r>
          </a:p>
          <a:p>
            <a:pPr lvl="1"/>
            <a:endParaRPr lang="en-US" sz="2000" b="1" dirty="0" smtClean="0"/>
          </a:p>
          <a:p>
            <a:pPr lvl="1"/>
            <a:endParaRPr lang="en-US" sz="1000" b="1" dirty="0"/>
          </a:p>
          <a:p>
            <a:pPr lvl="1"/>
            <a:endParaRPr lang="en-US" dirty="0"/>
          </a:p>
        </p:txBody>
      </p:sp>
    </p:spTree>
    <p:extLst>
      <p:ext uri="{BB962C8B-B14F-4D97-AF65-F5344CB8AC3E}">
        <p14:creationId xmlns:p14="http://schemas.microsoft.com/office/powerpoint/2010/main" val="14852863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220200" cy="1143000"/>
          </a:xfrm>
        </p:spPr>
        <p:txBody>
          <a:bodyPr/>
          <a:lstStyle/>
          <a:p>
            <a:r>
              <a:rPr lang="en-US" dirty="0" smtClean="0"/>
              <a:t>Why is it wonderful?</a:t>
            </a:r>
            <a:endParaRPr lang="en-US" dirty="0"/>
          </a:p>
        </p:txBody>
      </p:sp>
      <p:sp>
        <p:nvSpPr>
          <p:cNvPr id="3" name="Content Placeholder 2"/>
          <p:cNvSpPr>
            <a:spLocks noGrp="1"/>
          </p:cNvSpPr>
          <p:nvPr>
            <p:ph idx="1"/>
          </p:nvPr>
        </p:nvSpPr>
        <p:spPr>
          <a:xfrm>
            <a:off x="304800" y="2133600"/>
            <a:ext cx="8610600" cy="4267200"/>
          </a:xfrm>
        </p:spPr>
        <p:txBody>
          <a:bodyPr/>
          <a:lstStyle/>
          <a:p>
            <a:endParaRPr lang="en-US" b="1"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393971"/>
            <a:ext cx="8290558"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4419600" y="4343400"/>
            <a:ext cx="2362200" cy="68580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90097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220200" cy="1143000"/>
          </a:xfrm>
        </p:spPr>
        <p:txBody>
          <a:bodyPr/>
          <a:lstStyle/>
          <a:p>
            <a:r>
              <a:rPr lang="en-US" dirty="0" smtClean="0"/>
              <a:t>Why is it wonderful?</a:t>
            </a:r>
            <a:endParaRPr lang="en-US" dirty="0"/>
          </a:p>
        </p:txBody>
      </p:sp>
      <p:sp>
        <p:nvSpPr>
          <p:cNvPr id="3" name="Content Placeholder 2"/>
          <p:cNvSpPr>
            <a:spLocks noGrp="1"/>
          </p:cNvSpPr>
          <p:nvPr>
            <p:ph idx="1"/>
          </p:nvPr>
        </p:nvSpPr>
        <p:spPr>
          <a:xfrm>
            <a:off x="304800" y="2133600"/>
            <a:ext cx="8610600" cy="4267200"/>
          </a:xfrm>
        </p:spPr>
        <p:txBody>
          <a:bodyPr/>
          <a:lstStyle/>
          <a:p>
            <a:r>
              <a:rPr lang="en-US" b="1" dirty="0" smtClean="0"/>
              <a:t>With others around you, describe the best thing you have discovered to make teaching tasks easier.</a:t>
            </a:r>
            <a:endParaRPr lang="en-US" b="1" dirty="0"/>
          </a:p>
        </p:txBody>
      </p:sp>
      <p:pic>
        <p:nvPicPr>
          <p:cNvPr id="2050" name="Picture 2" descr="http://flyontheclassroomwall.files.wordpress.com/2011/04/clipart_of_15085_sm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276600"/>
            <a:ext cx="4267200" cy="3200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2889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220200" cy="1143000"/>
          </a:xfrm>
        </p:spPr>
        <p:txBody>
          <a:bodyPr/>
          <a:lstStyle/>
          <a:p>
            <a:r>
              <a:rPr lang="en-US" dirty="0" smtClean="0"/>
              <a:t>Why is it wonderful?</a:t>
            </a:r>
            <a:endParaRPr lang="en-US" dirty="0"/>
          </a:p>
        </p:txBody>
      </p:sp>
      <p:sp>
        <p:nvSpPr>
          <p:cNvPr id="3" name="Content Placeholder 2"/>
          <p:cNvSpPr>
            <a:spLocks noGrp="1"/>
          </p:cNvSpPr>
          <p:nvPr>
            <p:ph idx="1"/>
          </p:nvPr>
        </p:nvSpPr>
        <p:spPr>
          <a:xfrm>
            <a:off x="228600" y="1600200"/>
            <a:ext cx="8686800" cy="4800600"/>
          </a:xfrm>
        </p:spPr>
        <p:txBody>
          <a:bodyPr>
            <a:normAutofit lnSpcReduction="10000"/>
          </a:bodyPr>
          <a:lstStyle/>
          <a:p>
            <a:pPr>
              <a:lnSpc>
                <a:spcPct val="150000"/>
              </a:lnSpc>
            </a:pPr>
            <a:r>
              <a:rPr lang="en-US" b="1" dirty="0" smtClean="0"/>
              <a:t>Group problem solving</a:t>
            </a:r>
          </a:p>
          <a:p>
            <a:pPr>
              <a:lnSpc>
                <a:spcPct val="150000"/>
              </a:lnSpc>
            </a:pPr>
            <a:r>
              <a:rPr lang="en-US" b="1" dirty="0" smtClean="0"/>
              <a:t>Sharing of triumphs as well as tribulations</a:t>
            </a:r>
          </a:p>
          <a:p>
            <a:pPr>
              <a:lnSpc>
                <a:spcPct val="150000"/>
              </a:lnSpc>
            </a:pPr>
            <a:r>
              <a:rPr lang="en-US" b="1" dirty="0" smtClean="0"/>
              <a:t>Peer coaching</a:t>
            </a:r>
          </a:p>
          <a:p>
            <a:pPr marL="342900" lvl="1" indent="-342900">
              <a:lnSpc>
                <a:spcPct val="150000"/>
              </a:lnSpc>
              <a:buFont typeface="Arial" pitchFamily="34" charset="0"/>
              <a:buChar char="•"/>
            </a:pPr>
            <a:r>
              <a:rPr lang="en-US" sz="2400" b="1" dirty="0" smtClean="0"/>
              <a:t>Getting </a:t>
            </a:r>
            <a:r>
              <a:rPr lang="en-US" sz="2400" b="1" dirty="0"/>
              <a:t>to know others across campus</a:t>
            </a:r>
          </a:p>
          <a:p>
            <a:pPr marL="342900" lvl="1" indent="-342900">
              <a:lnSpc>
                <a:spcPct val="150000"/>
              </a:lnSpc>
              <a:buFont typeface="Arial" pitchFamily="34" charset="0"/>
              <a:buChar char="•"/>
            </a:pPr>
            <a:r>
              <a:rPr lang="en-US" sz="2400" b="1" dirty="0" smtClean="0"/>
              <a:t>Always FOOD</a:t>
            </a:r>
          </a:p>
          <a:p>
            <a:pPr marL="342900" lvl="1" indent="-342900">
              <a:buFont typeface="Arial" pitchFamily="34" charset="0"/>
              <a:buChar char="•"/>
            </a:pPr>
            <a:endParaRPr lang="en-US" sz="2400" b="1" dirty="0"/>
          </a:p>
          <a:p>
            <a:pPr marL="342900" lvl="1" indent="-342900">
              <a:buFont typeface="Arial" pitchFamily="34" charset="0"/>
              <a:buChar char="•"/>
            </a:pPr>
            <a:endParaRPr lang="en-US" sz="2400" b="1" dirty="0" smtClean="0"/>
          </a:p>
          <a:p>
            <a:pPr marL="342900" lvl="1" indent="-342900">
              <a:buFont typeface="Arial" pitchFamily="34" charset="0"/>
              <a:buChar char="•"/>
            </a:pPr>
            <a:r>
              <a:rPr lang="en-US" sz="2400" b="1" dirty="0" smtClean="0"/>
              <a:t>SOME EXAMPLES OF WAYS OUR TEACHNG HAS BEEN MADE EASIER</a:t>
            </a:r>
            <a:endParaRPr lang="en-US" sz="2400" b="1" dirty="0"/>
          </a:p>
          <a:p>
            <a:endParaRPr lang="en-US" b="1" dirty="0"/>
          </a:p>
        </p:txBody>
      </p:sp>
    </p:spTree>
    <p:extLst>
      <p:ext uri="{BB962C8B-B14F-4D97-AF65-F5344CB8AC3E}">
        <p14:creationId xmlns:p14="http://schemas.microsoft.com/office/powerpoint/2010/main" val="4729497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220200" cy="1143000"/>
          </a:xfrm>
        </p:spPr>
        <p:txBody>
          <a:bodyPr/>
          <a:lstStyle/>
          <a:p>
            <a:r>
              <a:rPr lang="en-US" dirty="0" smtClean="0"/>
              <a:t>Why is it wonderful?</a:t>
            </a:r>
            <a:endParaRPr lang="en-US" dirty="0"/>
          </a:p>
        </p:txBody>
      </p:sp>
      <p:sp>
        <p:nvSpPr>
          <p:cNvPr id="3" name="Content Placeholder 2"/>
          <p:cNvSpPr>
            <a:spLocks noGrp="1"/>
          </p:cNvSpPr>
          <p:nvPr>
            <p:ph idx="1"/>
          </p:nvPr>
        </p:nvSpPr>
        <p:spPr>
          <a:xfrm>
            <a:off x="0" y="1143000"/>
            <a:ext cx="9144000" cy="5715000"/>
          </a:xfrm>
        </p:spPr>
        <p:txBody>
          <a:bodyPr>
            <a:normAutofit/>
          </a:bodyPr>
          <a:lstStyle/>
          <a:p>
            <a:r>
              <a:rPr lang="en-US" b="1" dirty="0" smtClean="0"/>
              <a:t>“Quick parts” for frequent replies</a:t>
            </a: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595" t="14665" r="49967" b="25604"/>
          <a:stretch/>
        </p:blipFill>
        <p:spPr bwMode="auto">
          <a:xfrm>
            <a:off x="20782" y="1828800"/>
            <a:ext cx="9302225"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03973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220200" cy="1143000"/>
          </a:xfrm>
        </p:spPr>
        <p:txBody>
          <a:bodyPr/>
          <a:lstStyle/>
          <a:p>
            <a:r>
              <a:rPr lang="en-US" dirty="0" smtClean="0"/>
              <a:t>Why is it wonderful?</a:t>
            </a:r>
            <a:endParaRPr lang="en-US" dirty="0"/>
          </a:p>
        </p:txBody>
      </p:sp>
      <p:sp>
        <p:nvSpPr>
          <p:cNvPr id="3" name="Content Placeholder 2"/>
          <p:cNvSpPr>
            <a:spLocks noGrp="1"/>
          </p:cNvSpPr>
          <p:nvPr>
            <p:ph idx="1"/>
          </p:nvPr>
        </p:nvSpPr>
        <p:spPr>
          <a:xfrm>
            <a:off x="0" y="990600"/>
            <a:ext cx="9144000" cy="5867400"/>
          </a:xfrm>
        </p:spPr>
        <p:txBody>
          <a:bodyPr>
            <a:normAutofit/>
          </a:bodyPr>
          <a:lstStyle/>
          <a:p>
            <a:r>
              <a:rPr lang="en-US" b="1" dirty="0" smtClean="0"/>
              <a:t>“Quick parts” for frequent replies</a:t>
            </a:r>
          </a:p>
          <a:p>
            <a:r>
              <a:rPr lang="en-US" b="1" dirty="0" smtClean="0"/>
              <a:t>Post-test analysis/diagnostic tool</a:t>
            </a:r>
          </a:p>
          <a:p>
            <a:pPr marL="0" indent="0">
              <a:buNone/>
            </a:pPr>
            <a:r>
              <a:rPr lang="en-US" b="1" smtClean="0"/>
              <a:t>	 </a:t>
            </a:r>
            <a:r>
              <a:rPr lang="en-US" b="1" dirty="0" smtClean="0"/>
              <a:t>(unsolicited testimonial from a group  member)</a:t>
            </a:r>
          </a:p>
          <a:p>
            <a:pPr marL="457200" lvl="1" indent="0">
              <a:buNone/>
            </a:pPr>
            <a:r>
              <a:rPr lang="en-US" b="1" dirty="0"/>
              <a:t>Ladies,</a:t>
            </a:r>
          </a:p>
          <a:p>
            <a:pPr marL="457200" lvl="1" indent="0">
              <a:buNone/>
            </a:pPr>
            <a:r>
              <a:rPr lang="en-US" b="1" dirty="0"/>
              <a:t>I've been meaning to thank you for the excellent ideas you suggested to me during our last CFE 100+ meeting.  Specifically, your suggestion for a worksheet that students complete before they meet with me about their study habits in chemistry.</a:t>
            </a:r>
          </a:p>
          <a:p>
            <a:pPr marL="457200" lvl="1" indent="0">
              <a:buNone/>
            </a:pPr>
            <a:r>
              <a:rPr lang="en-US" b="1" dirty="0"/>
              <a:t> </a:t>
            </a:r>
          </a:p>
          <a:p>
            <a:pPr marL="457200" lvl="1" indent="0">
              <a:buNone/>
            </a:pPr>
            <a:r>
              <a:rPr lang="en-US" b="1" dirty="0"/>
              <a:t>After talking with you, I quickly put together the awkwardly-titled "pre-strategy meeting inventory" and required that the 28 students I met with the following day complete it before arriving at my office.  The inventory asked about the number of times visiting office hours, help center, printing out slides (before class), and so on.  </a:t>
            </a:r>
          </a:p>
          <a:p>
            <a:pPr lvl="1"/>
            <a:endParaRPr lang="en-US" b="1" dirty="0"/>
          </a:p>
          <a:p>
            <a:pPr marL="457200" lvl="1" indent="0">
              <a:buNone/>
            </a:pPr>
            <a:r>
              <a:rPr lang="en-US" b="1" dirty="0" smtClean="0"/>
              <a:t>I </a:t>
            </a:r>
            <a:r>
              <a:rPr lang="en-US" b="1" dirty="0"/>
              <a:t>was shocked (shocked, I tell you!) to find so many students arrive at our meeting, form in hand, stating that they knew what they could be doing differently in their study of chemistry.  The evidence (or proof) was in the inventory</a:t>
            </a:r>
            <a:r>
              <a:rPr lang="en-US" b="1" dirty="0" smtClean="0"/>
              <a:t>.</a:t>
            </a:r>
          </a:p>
          <a:p>
            <a:pPr marL="457200" lvl="1" indent="0">
              <a:buNone/>
            </a:pPr>
            <a:endParaRPr lang="en-US" b="1" dirty="0"/>
          </a:p>
          <a:p>
            <a:pPr marL="457200" lvl="1" indent="0">
              <a:buNone/>
            </a:pPr>
            <a:r>
              <a:rPr lang="en-US" b="1" dirty="0"/>
              <a:t>So thank you!  I think it helped at least one student take a different approach.  Yay!</a:t>
            </a:r>
          </a:p>
        </p:txBody>
      </p:sp>
    </p:spTree>
    <p:extLst>
      <p:ext uri="{BB962C8B-B14F-4D97-AF65-F5344CB8AC3E}">
        <p14:creationId xmlns:p14="http://schemas.microsoft.com/office/powerpoint/2010/main" val="14821625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220200" cy="1143000"/>
          </a:xfrm>
        </p:spPr>
        <p:txBody>
          <a:bodyPr/>
          <a:lstStyle/>
          <a:p>
            <a:r>
              <a:rPr lang="en-US" dirty="0" smtClean="0"/>
              <a:t>Why is it wonderful?</a:t>
            </a:r>
            <a:endParaRPr lang="en-US" dirty="0"/>
          </a:p>
        </p:txBody>
      </p:sp>
      <p:sp>
        <p:nvSpPr>
          <p:cNvPr id="3" name="Content Placeholder 2"/>
          <p:cNvSpPr>
            <a:spLocks noGrp="1"/>
          </p:cNvSpPr>
          <p:nvPr>
            <p:ph idx="1"/>
          </p:nvPr>
        </p:nvSpPr>
        <p:spPr>
          <a:xfrm>
            <a:off x="0" y="1295400"/>
            <a:ext cx="9130145" cy="5410200"/>
          </a:xfrm>
        </p:spPr>
        <p:txBody>
          <a:bodyPr>
            <a:normAutofit lnSpcReduction="10000"/>
          </a:bodyPr>
          <a:lstStyle/>
          <a:p>
            <a:pPr>
              <a:lnSpc>
                <a:spcPct val="150000"/>
              </a:lnSpc>
            </a:pPr>
            <a:r>
              <a:rPr lang="en-US" b="1" dirty="0" smtClean="0"/>
              <a:t>“Quick parts” for frequent replies</a:t>
            </a:r>
          </a:p>
          <a:p>
            <a:pPr>
              <a:lnSpc>
                <a:spcPct val="150000"/>
              </a:lnSpc>
            </a:pPr>
            <a:r>
              <a:rPr lang="en-US" b="1" dirty="0" smtClean="0"/>
              <a:t>Post-test analysis/diagnostic tool</a:t>
            </a:r>
          </a:p>
          <a:p>
            <a:pPr>
              <a:lnSpc>
                <a:spcPct val="150000"/>
              </a:lnSpc>
            </a:pPr>
            <a:r>
              <a:rPr lang="en-US" b="1" dirty="0" smtClean="0"/>
              <a:t>Software to “read” grades</a:t>
            </a:r>
          </a:p>
          <a:p>
            <a:pPr>
              <a:lnSpc>
                <a:spcPct val="150000"/>
              </a:lnSpc>
            </a:pPr>
            <a:r>
              <a:rPr lang="en-US" b="1" dirty="0"/>
              <a:t>I</a:t>
            </a:r>
            <a:r>
              <a:rPr lang="en-US" b="1" dirty="0" smtClean="0"/>
              <a:t>nsensitive description pointed out by peer coach</a:t>
            </a:r>
          </a:p>
          <a:p>
            <a:pPr>
              <a:lnSpc>
                <a:spcPct val="150000"/>
              </a:lnSpc>
            </a:pPr>
            <a:r>
              <a:rPr lang="en-US" b="1" dirty="0" smtClean="0"/>
              <a:t>Cell phone picture of in-class work on doc camera</a:t>
            </a:r>
          </a:p>
          <a:p>
            <a:pPr>
              <a:lnSpc>
                <a:spcPct val="150000"/>
              </a:lnSpc>
            </a:pPr>
            <a:r>
              <a:rPr lang="en-US" b="1" dirty="0"/>
              <a:t>P</a:t>
            </a:r>
            <a:r>
              <a:rPr lang="en-US" b="1" dirty="0" smtClean="0"/>
              <a:t>ower of numbers: campus support people respond to requests and come to meetings to “hear us out.”</a:t>
            </a:r>
          </a:p>
          <a:p>
            <a:pPr>
              <a:lnSpc>
                <a:spcPct val="150000"/>
              </a:lnSpc>
            </a:pPr>
            <a:r>
              <a:rPr lang="en-US" b="1" dirty="0" smtClean="0"/>
              <a:t>Mutual encouragement/support for participation in faculty governance.</a:t>
            </a:r>
          </a:p>
          <a:p>
            <a:endParaRPr lang="en-US" b="1" dirty="0" smtClean="0"/>
          </a:p>
        </p:txBody>
      </p:sp>
    </p:spTree>
    <p:extLst>
      <p:ext uri="{BB962C8B-B14F-4D97-AF65-F5344CB8AC3E}">
        <p14:creationId xmlns:p14="http://schemas.microsoft.com/office/powerpoint/2010/main" val="40940468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220200" cy="1524000"/>
          </a:xfrm>
        </p:spPr>
        <p:txBody>
          <a:bodyPr/>
          <a:lstStyle/>
          <a:p>
            <a:r>
              <a:rPr lang="en-US" dirty="0" smtClean="0"/>
              <a:t>How can I start one?</a:t>
            </a:r>
            <a:endParaRPr lang="en-US" dirty="0"/>
          </a:p>
        </p:txBody>
      </p:sp>
      <p:pic>
        <p:nvPicPr>
          <p:cNvPr id="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905000" y="1447800"/>
            <a:ext cx="4991100" cy="499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75187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991600" cy="1219200"/>
          </a:xfrm>
        </p:spPr>
        <p:txBody>
          <a:bodyPr/>
          <a:lstStyle/>
          <a:p>
            <a:r>
              <a:rPr lang="en-US" dirty="0" smtClean="0"/>
              <a:t>How can I start one?</a:t>
            </a:r>
            <a:endParaRPr lang="en-US" dirty="0"/>
          </a:p>
        </p:txBody>
      </p:sp>
      <p:sp>
        <p:nvSpPr>
          <p:cNvPr id="3" name="Content Placeholder 2"/>
          <p:cNvSpPr>
            <a:spLocks noGrp="1"/>
          </p:cNvSpPr>
          <p:nvPr>
            <p:ph idx="1"/>
          </p:nvPr>
        </p:nvSpPr>
        <p:spPr>
          <a:xfrm>
            <a:off x="304800" y="1828800"/>
            <a:ext cx="8610600" cy="4572000"/>
          </a:xfrm>
        </p:spPr>
        <p:txBody>
          <a:bodyPr>
            <a:normAutofit/>
          </a:bodyPr>
          <a:lstStyle/>
          <a:p>
            <a:pPr>
              <a:lnSpc>
                <a:spcPct val="150000"/>
              </a:lnSpc>
            </a:pPr>
            <a:r>
              <a:rPr lang="en-US" sz="2800" b="1" dirty="0" smtClean="0"/>
              <a:t>Seek out your teaching excellence center</a:t>
            </a:r>
          </a:p>
          <a:p>
            <a:pPr>
              <a:lnSpc>
                <a:spcPct val="150000"/>
              </a:lnSpc>
            </a:pPr>
            <a:r>
              <a:rPr lang="en-US" sz="2800" b="1" dirty="0" smtClean="0"/>
              <a:t>Get a list from your registrar of those who share a targeted attribute with yours and send an RFP for a “special” opportunity</a:t>
            </a:r>
          </a:p>
          <a:p>
            <a:pPr>
              <a:lnSpc>
                <a:spcPct val="150000"/>
              </a:lnSpc>
            </a:pPr>
            <a:r>
              <a:rPr lang="en-US" sz="2800" b="1" dirty="0" smtClean="0"/>
              <a:t>Plan a really nice meeting place with food provided (sound like the BLC?)</a:t>
            </a:r>
            <a:endParaRPr lang="en-US" sz="2800" b="1" dirty="0"/>
          </a:p>
        </p:txBody>
      </p:sp>
    </p:spTree>
    <p:extLst>
      <p:ext uri="{BB962C8B-B14F-4D97-AF65-F5344CB8AC3E}">
        <p14:creationId xmlns:p14="http://schemas.microsoft.com/office/powerpoint/2010/main" val="41422889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657600" cy="6858000"/>
          </a:xfrm>
        </p:spPr>
        <p:txBody>
          <a:bodyPr/>
          <a:lstStyle/>
          <a:p>
            <a:r>
              <a:rPr lang="en-US" dirty="0" smtClean="0"/>
              <a:t>Ideas?  </a:t>
            </a:r>
            <a:br>
              <a:rPr lang="en-US" dirty="0" smtClean="0"/>
            </a:br>
            <a:r>
              <a:rPr lang="en-US" dirty="0"/>
              <a:t/>
            </a:r>
            <a:br>
              <a:rPr lang="en-US" dirty="0"/>
            </a:br>
            <a:r>
              <a:rPr lang="en-US" dirty="0" smtClean="0"/>
              <a:t/>
            </a:r>
            <a:br>
              <a:rPr lang="en-US" dirty="0" smtClean="0"/>
            </a:br>
            <a:r>
              <a:rPr lang="en-US" dirty="0" smtClean="0"/>
              <a:t/>
            </a:r>
            <a:br>
              <a:rPr lang="en-US" dirty="0" smtClean="0"/>
            </a:br>
            <a:r>
              <a:rPr lang="en-US" dirty="0"/>
              <a:t/>
            </a:r>
            <a:br>
              <a:rPr lang="en-US" dirty="0"/>
            </a:br>
            <a:r>
              <a:rPr lang="en-US" dirty="0" smtClean="0"/>
              <a:t>Questions?</a:t>
            </a:r>
            <a:br>
              <a:rPr lang="en-US" dirty="0" smtClean="0"/>
            </a:br>
            <a:r>
              <a:rPr lang="en-US" dirty="0"/>
              <a:t/>
            </a:r>
            <a:br>
              <a:rPr lang="en-US" dirty="0"/>
            </a:br>
            <a:endParaRPr lang="en-US"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6200" y="0"/>
            <a:ext cx="320040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48100" y="2362200"/>
            <a:ext cx="5143500" cy="3994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22889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8534400" cy="4343400"/>
          </a:xfrm>
        </p:spPr>
        <p:txBody>
          <a:bodyPr/>
          <a:lstStyle/>
          <a:p>
            <a:pPr algn="l">
              <a:lnSpc>
                <a:spcPct val="150000"/>
              </a:lnSpc>
            </a:pPr>
            <a:r>
              <a:rPr lang="en-US" sz="4000" dirty="0" smtClean="0"/>
              <a:t> ● What is a Large-lecture </a:t>
            </a:r>
            <a:r>
              <a:rPr lang="en-US" sz="4000" dirty="0"/>
              <a:t>L</a:t>
            </a:r>
            <a:r>
              <a:rPr lang="en-US" sz="4000" dirty="0" smtClean="0"/>
              <a:t>earning 	Community? (LLLC)</a:t>
            </a:r>
            <a:br>
              <a:rPr lang="en-US" sz="4000" dirty="0" smtClean="0"/>
            </a:br>
            <a:r>
              <a:rPr lang="en-US" sz="4000" dirty="0"/>
              <a:t> </a:t>
            </a:r>
            <a:r>
              <a:rPr lang="en-US" sz="4000" dirty="0" smtClean="0"/>
              <a:t>● How </a:t>
            </a:r>
            <a:r>
              <a:rPr lang="en-US" sz="4000" dirty="0"/>
              <a:t>does it work?</a:t>
            </a:r>
            <a:br>
              <a:rPr lang="en-US" sz="4000" dirty="0"/>
            </a:br>
            <a:r>
              <a:rPr lang="en-US" sz="4000" dirty="0"/>
              <a:t> </a:t>
            </a:r>
            <a:r>
              <a:rPr lang="en-US" sz="4000" dirty="0" smtClean="0"/>
              <a:t>● Why </a:t>
            </a:r>
            <a:r>
              <a:rPr lang="en-US" sz="4000" dirty="0"/>
              <a:t>is it wonderful</a:t>
            </a:r>
            <a:r>
              <a:rPr lang="en-US" sz="4000" dirty="0" smtClean="0"/>
              <a:t>?</a:t>
            </a:r>
            <a:br>
              <a:rPr lang="en-US" sz="4000" dirty="0" smtClean="0"/>
            </a:br>
            <a:r>
              <a:rPr lang="en-US" sz="4000" dirty="0"/>
              <a:t> </a:t>
            </a:r>
            <a:r>
              <a:rPr lang="en-US" sz="4000" dirty="0" smtClean="0"/>
              <a:t>● How </a:t>
            </a:r>
            <a:r>
              <a:rPr lang="en-US" sz="4000" dirty="0"/>
              <a:t>can I start one?</a:t>
            </a:r>
          </a:p>
        </p:txBody>
      </p:sp>
    </p:spTree>
    <p:extLst>
      <p:ext uri="{BB962C8B-B14F-4D97-AF65-F5344CB8AC3E}">
        <p14:creationId xmlns:p14="http://schemas.microsoft.com/office/powerpoint/2010/main" val="27623454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6200"/>
            <a:ext cx="8305800" cy="6049963"/>
          </a:xfrm>
        </p:spPr>
        <p:txBody>
          <a:bodyPr>
            <a:noAutofit/>
          </a:bodyPr>
          <a:lstStyle/>
          <a:p>
            <a:r>
              <a:rPr lang="en-US" sz="1600" b="1" dirty="0"/>
              <a:t>I found both observing and being observed to be useful exercises.  </a:t>
            </a:r>
          </a:p>
          <a:p>
            <a:r>
              <a:rPr lang="en-US" sz="1600" b="1" dirty="0"/>
              <a:t>In being observed, I was nervous.  In hearing my observers’ comments, I was reminded again how important it is to intersperse “critical” comments with “affirming” comments.  Suggestions from my observers fell into three categories</a:t>
            </a:r>
          </a:p>
          <a:p>
            <a:r>
              <a:rPr lang="en-US" sz="1600" b="1" dirty="0"/>
              <a:t>A. Things I will implement immediately such as not mentioning “mobile home” as part of a poor family.</a:t>
            </a:r>
          </a:p>
          <a:p>
            <a:r>
              <a:rPr lang="en-US" sz="1600" b="1" dirty="0"/>
              <a:t>B. Things I will think about such as how to handle Facebook on laptops.</a:t>
            </a:r>
          </a:p>
          <a:p>
            <a:r>
              <a:rPr lang="en-US" sz="1600" b="1" dirty="0"/>
              <a:t>C. Things that are suggested that I probably won’t do such as ban laptops or stop wearing black.  This is not to say that those are bad ideas, just that they don’t work with my style, etc.  </a:t>
            </a:r>
          </a:p>
          <a:p>
            <a:r>
              <a:rPr lang="en-US" sz="1600" b="1" dirty="0"/>
              <a:t>In observing it was great to see that others have the same struggles I have.  Running into things on the stage, students talking so loudly that other students can’t hear, making mistakes in front of the class.  I found others tolerant of things I am not (people walking around during class) and intolerant of things I am tolerant of (laptops).  </a:t>
            </a:r>
          </a:p>
          <a:p>
            <a:r>
              <a:rPr lang="en-US" sz="1600" b="1" dirty="0"/>
              <a:t>I saw two vastly different styles being exceptionally successful, reaffirming there’s no “one right” way to do it.  I got good ideas for how to keep the class engaged (working problems) and on-task (bouncers).</a:t>
            </a:r>
          </a:p>
          <a:p>
            <a:r>
              <a:rPr lang="en-US" sz="1600" b="1" dirty="0"/>
              <a:t>Overall, I felt we did a lot of talking about class behavior management, and that would be a good topic for our group.</a:t>
            </a:r>
          </a:p>
          <a:p>
            <a:r>
              <a:rPr lang="en-US" sz="1600" b="1" dirty="0"/>
              <a:t>I also think it would be helpful if we had a rubric both for what to look at and for how to frame our comments.  </a:t>
            </a:r>
          </a:p>
          <a:p>
            <a:r>
              <a:rPr lang="en-US" sz="1600" b="1" dirty="0"/>
              <a:t>People are always welcome to come to my class.  Like everyone else, some days are better than others.</a:t>
            </a:r>
          </a:p>
        </p:txBody>
      </p:sp>
    </p:spTree>
    <p:extLst>
      <p:ext uri="{BB962C8B-B14F-4D97-AF65-F5344CB8AC3E}">
        <p14:creationId xmlns:p14="http://schemas.microsoft.com/office/powerpoint/2010/main" val="9582168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839200" cy="1600200"/>
          </a:xfrm>
        </p:spPr>
        <p:txBody>
          <a:bodyPr/>
          <a:lstStyle/>
          <a:p>
            <a:r>
              <a:rPr lang="en-US" sz="4800" dirty="0" smtClean="0"/>
              <a:t>What is a Large-lecture </a:t>
            </a:r>
            <a:r>
              <a:rPr lang="en-US" sz="4800" dirty="0"/>
              <a:t>L</a:t>
            </a:r>
            <a:r>
              <a:rPr lang="en-US" sz="4800" dirty="0" smtClean="0"/>
              <a:t>earning Community? (LLLC)</a:t>
            </a:r>
            <a:endParaRPr lang="en-US" sz="48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1600200"/>
            <a:ext cx="69342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11523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839200" cy="1600200"/>
          </a:xfrm>
        </p:spPr>
        <p:txBody>
          <a:bodyPr/>
          <a:lstStyle/>
          <a:p>
            <a:r>
              <a:rPr lang="en-US" sz="4800" dirty="0" smtClean="0"/>
              <a:t>What is a Large-lecture </a:t>
            </a:r>
            <a:r>
              <a:rPr lang="en-US" sz="4800" dirty="0"/>
              <a:t>L</a:t>
            </a:r>
            <a:r>
              <a:rPr lang="en-US" sz="4800" dirty="0" smtClean="0"/>
              <a:t>earning Community? (LLLC)</a:t>
            </a:r>
            <a:endParaRPr lang="en-US" sz="4800" dirty="0"/>
          </a:p>
        </p:txBody>
      </p:sp>
      <p:sp>
        <p:nvSpPr>
          <p:cNvPr id="4" name="Content Placeholder 3"/>
          <p:cNvSpPr>
            <a:spLocks noGrp="1"/>
          </p:cNvSpPr>
          <p:nvPr>
            <p:ph idx="1"/>
          </p:nvPr>
        </p:nvSpPr>
        <p:spPr>
          <a:xfrm>
            <a:off x="457200" y="1600200"/>
            <a:ext cx="8229600" cy="4953000"/>
          </a:xfrm>
        </p:spPr>
        <p:txBody>
          <a:bodyPr>
            <a:noAutofit/>
          </a:bodyPr>
          <a:lstStyle/>
          <a:p>
            <a:pPr marL="0" indent="0">
              <a:buNone/>
            </a:pPr>
            <a:endParaRPr lang="en-US" b="1" dirty="0"/>
          </a:p>
          <a:p>
            <a:r>
              <a:rPr lang="en-US" b="1" dirty="0"/>
              <a:t>“There is isolation and emotional sterility in faculty life that seems dangerous – perhaps toxic.” </a:t>
            </a:r>
            <a:r>
              <a:rPr lang="en-US" sz="2000" b="1" dirty="0"/>
              <a:t>Robert Kraft, 2000, </a:t>
            </a:r>
            <a:r>
              <a:rPr lang="en-US" sz="2000" b="1" i="1" dirty="0" smtClean="0"/>
              <a:t>Change</a:t>
            </a:r>
            <a:r>
              <a:rPr lang="en-US" sz="2000" b="1" dirty="0" smtClean="0"/>
              <a:t> 32:3</a:t>
            </a:r>
            <a:endParaRPr lang="en-US" sz="2000" b="1" dirty="0"/>
          </a:p>
          <a:p>
            <a:pPr marL="0" indent="0">
              <a:buNone/>
            </a:pPr>
            <a:endParaRPr lang="en-US" b="1" dirty="0" smtClean="0"/>
          </a:p>
          <a:p>
            <a:r>
              <a:rPr lang="en-US" b="1" dirty="0" smtClean="0"/>
              <a:t>The University </a:t>
            </a:r>
            <a:r>
              <a:rPr lang="en-US" b="1" dirty="0"/>
              <a:t>expressed </a:t>
            </a:r>
            <a:r>
              <a:rPr lang="en-US" b="1" dirty="0" smtClean="0"/>
              <a:t>a need </a:t>
            </a:r>
            <a:r>
              <a:rPr lang="en-US" b="1" dirty="0"/>
              <a:t>to provide greater professional development and support for instructors of large enrollment </a:t>
            </a:r>
            <a:r>
              <a:rPr lang="en-US" b="1" dirty="0" smtClean="0"/>
              <a:t>classes. The Center for Faculty Excellence (CFE) </a:t>
            </a:r>
            <a:r>
              <a:rPr lang="en-US" b="1" u="sng" dirty="0" smtClean="0"/>
              <a:t>requested applications </a:t>
            </a:r>
            <a:r>
              <a:rPr lang="en-US" b="1" dirty="0" smtClean="0"/>
              <a:t>for a community of faculty with common challenges.</a:t>
            </a:r>
          </a:p>
        </p:txBody>
      </p:sp>
    </p:spTree>
    <p:extLst>
      <p:ext uri="{BB962C8B-B14F-4D97-AF65-F5344CB8AC3E}">
        <p14:creationId xmlns:p14="http://schemas.microsoft.com/office/powerpoint/2010/main" val="39188244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839200" cy="1600200"/>
          </a:xfrm>
        </p:spPr>
        <p:txBody>
          <a:bodyPr/>
          <a:lstStyle/>
          <a:p>
            <a:r>
              <a:rPr lang="en-US" sz="4800" dirty="0" smtClean="0"/>
              <a:t>What is a Large-lecture </a:t>
            </a:r>
            <a:r>
              <a:rPr lang="en-US" sz="4800" dirty="0"/>
              <a:t>L</a:t>
            </a:r>
            <a:r>
              <a:rPr lang="en-US" sz="4800" dirty="0" smtClean="0"/>
              <a:t>earning Community? (LLLC)</a:t>
            </a:r>
            <a:endParaRPr lang="en-US" sz="4800" dirty="0"/>
          </a:p>
        </p:txBody>
      </p:sp>
      <p:sp>
        <p:nvSpPr>
          <p:cNvPr id="4" name="Content Placeholder 3"/>
          <p:cNvSpPr>
            <a:spLocks noGrp="1"/>
          </p:cNvSpPr>
          <p:nvPr>
            <p:ph idx="1"/>
          </p:nvPr>
        </p:nvSpPr>
        <p:spPr>
          <a:xfrm>
            <a:off x="457200" y="1600200"/>
            <a:ext cx="8229600" cy="4953000"/>
          </a:xfrm>
        </p:spPr>
        <p:txBody>
          <a:bodyPr>
            <a:noAutofit/>
          </a:bodyPr>
          <a:lstStyle/>
          <a:p>
            <a:r>
              <a:rPr lang="en-US" sz="2800" b="1" dirty="0" smtClean="0"/>
              <a:t>Expectations explicit in announcement</a:t>
            </a:r>
          </a:p>
          <a:p>
            <a:pPr lvl="1"/>
            <a:r>
              <a:rPr lang="en-US" sz="2400" b="1" dirty="0" smtClean="0"/>
              <a:t>Regular attendance</a:t>
            </a:r>
          </a:p>
          <a:p>
            <a:pPr lvl="1"/>
            <a:r>
              <a:rPr lang="en-US" sz="2400" b="1" dirty="0" smtClean="0"/>
              <a:t>Sharing </a:t>
            </a:r>
            <a:r>
              <a:rPr lang="en-US" sz="2400" b="1" u="sng" dirty="0" smtClean="0"/>
              <a:t>within</a:t>
            </a:r>
            <a:r>
              <a:rPr lang="en-US" sz="2400" b="1" dirty="0" smtClean="0"/>
              <a:t> the community</a:t>
            </a:r>
          </a:p>
          <a:p>
            <a:pPr lvl="1"/>
            <a:r>
              <a:rPr lang="en-US" sz="2400" b="1" dirty="0" smtClean="0"/>
              <a:t>Sharing </a:t>
            </a:r>
            <a:r>
              <a:rPr lang="en-US" sz="2400" b="1" u="sng" dirty="0" smtClean="0"/>
              <a:t>outside</a:t>
            </a:r>
            <a:r>
              <a:rPr lang="en-US" sz="2400" b="1" dirty="0" smtClean="0"/>
              <a:t> the community</a:t>
            </a:r>
          </a:p>
          <a:p>
            <a:pPr lvl="1"/>
            <a:endParaRPr lang="en-US" sz="2400" b="1" dirty="0" smtClean="0"/>
          </a:p>
          <a:p>
            <a:r>
              <a:rPr lang="en-US" sz="2800" b="1" dirty="0" smtClean="0"/>
              <a:t>Monthly 2 hour meetings at a nice conference center on campus with lunch </a:t>
            </a:r>
            <a:endParaRPr lang="en-US" sz="2800" b="1" dirty="0"/>
          </a:p>
        </p:txBody>
      </p:sp>
    </p:spTree>
    <p:extLst>
      <p:ext uri="{BB962C8B-B14F-4D97-AF65-F5344CB8AC3E}">
        <p14:creationId xmlns:p14="http://schemas.microsoft.com/office/powerpoint/2010/main" val="3756178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9144000" cy="1600200"/>
          </a:xfrm>
        </p:spPr>
        <p:txBody>
          <a:bodyPr/>
          <a:lstStyle/>
          <a:p>
            <a:r>
              <a:rPr lang="en-US" dirty="0" smtClean="0"/>
              <a:t>How does it work?</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676400"/>
            <a:ext cx="83820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22889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9144000" cy="1600200"/>
          </a:xfrm>
        </p:spPr>
        <p:txBody>
          <a:bodyPr/>
          <a:lstStyle/>
          <a:p>
            <a:r>
              <a:rPr lang="en-US" dirty="0" smtClean="0"/>
              <a:t>How does it work?</a:t>
            </a:r>
            <a:endParaRPr lang="en-US" dirty="0"/>
          </a:p>
        </p:txBody>
      </p:sp>
      <p:sp>
        <p:nvSpPr>
          <p:cNvPr id="3" name="Content Placeholder 2"/>
          <p:cNvSpPr>
            <a:spLocks noGrp="1"/>
          </p:cNvSpPr>
          <p:nvPr>
            <p:ph idx="1"/>
          </p:nvPr>
        </p:nvSpPr>
        <p:spPr/>
        <p:txBody>
          <a:bodyPr/>
          <a:lstStyle/>
          <a:p>
            <a:r>
              <a:rPr lang="en-US" b="1" dirty="0" smtClean="0"/>
              <a:t>With a small group of people around you, name your greatest teaching challenge and ask how others have dealt with that challenge.  </a:t>
            </a:r>
            <a:endParaRPr lang="en-US" b="1" dirty="0"/>
          </a:p>
        </p:txBody>
      </p:sp>
      <p:pic>
        <p:nvPicPr>
          <p:cNvPr id="1026" name="Picture 2" descr="https://sites.google.com/site/projectyear2savant/CLIPART_OF_15195_SM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3200400"/>
            <a:ext cx="4200525" cy="3152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0096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220200" cy="1295400"/>
          </a:xfrm>
        </p:spPr>
        <p:txBody>
          <a:bodyPr/>
          <a:lstStyle/>
          <a:p>
            <a:r>
              <a:rPr lang="en-US" dirty="0" smtClean="0"/>
              <a:t>How does it work?</a:t>
            </a:r>
            <a:endParaRPr lang="en-US" dirty="0"/>
          </a:p>
        </p:txBody>
      </p:sp>
      <p:sp>
        <p:nvSpPr>
          <p:cNvPr id="3" name="Content Placeholder 2"/>
          <p:cNvSpPr>
            <a:spLocks noGrp="1"/>
          </p:cNvSpPr>
          <p:nvPr>
            <p:ph idx="1"/>
          </p:nvPr>
        </p:nvSpPr>
        <p:spPr>
          <a:xfrm>
            <a:off x="381000" y="1371600"/>
            <a:ext cx="8305800" cy="5105400"/>
          </a:xfrm>
        </p:spPr>
        <p:txBody>
          <a:bodyPr>
            <a:normAutofit fontScale="92500" lnSpcReduction="10000"/>
          </a:bodyPr>
          <a:lstStyle/>
          <a:p>
            <a:r>
              <a:rPr lang="en-US" sz="2800" b="1" dirty="0" smtClean="0"/>
              <a:t>9 </a:t>
            </a:r>
            <a:r>
              <a:rPr lang="en-US" sz="2800" b="1" dirty="0"/>
              <a:t>faculty from various disciplines:	</a:t>
            </a:r>
          </a:p>
          <a:p>
            <a:pPr lvl="1"/>
            <a:r>
              <a:rPr lang="en-US" sz="2200" b="1" dirty="0"/>
              <a:t>Psychology (2)</a:t>
            </a:r>
          </a:p>
          <a:p>
            <a:pPr lvl="1"/>
            <a:r>
              <a:rPr lang="en-US" sz="2200" b="1" dirty="0"/>
              <a:t>History (1)</a:t>
            </a:r>
          </a:p>
          <a:p>
            <a:pPr lvl="1"/>
            <a:r>
              <a:rPr lang="en-US" sz="2200" b="1" dirty="0"/>
              <a:t>Chemistry (2) </a:t>
            </a:r>
          </a:p>
          <a:p>
            <a:pPr lvl="1"/>
            <a:r>
              <a:rPr lang="en-US" sz="2200" b="1" dirty="0"/>
              <a:t>Economics (1)</a:t>
            </a:r>
          </a:p>
          <a:p>
            <a:pPr lvl="1"/>
            <a:r>
              <a:rPr lang="en-US" sz="2200" b="1" dirty="0"/>
              <a:t>Biology (3</a:t>
            </a:r>
            <a:r>
              <a:rPr lang="en-US" sz="2200" b="1" dirty="0" smtClean="0"/>
              <a:t>)</a:t>
            </a:r>
          </a:p>
          <a:p>
            <a:r>
              <a:rPr lang="en-US" sz="2800" b="1" dirty="0"/>
              <a:t>2 </a:t>
            </a:r>
            <a:r>
              <a:rPr lang="en-US" sz="2800" b="1" dirty="0" smtClean="0"/>
              <a:t>CFE </a:t>
            </a:r>
            <a:r>
              <a:rPr lang="en-US" sz="2800" b="1" dirty="0"/>
              <a:t>facilitators</a:t>
            </a:r>
          </a:p>
          <a:p>
            <a:r>
              <a:rPr lang="en-US" sz="2800" b="1" dirty="0" smtClean="0"/>
              <a:t>At monthly meetings, lunch </a:t>
            </a:r>
            <a:r>
              <a:rPr lang="en-US" sz="2800" b="1" dirty="0"/>
              <a:t>became less important than round-table discussions.</a:t>
            </a:r>
          </a:p>
          <a:p>
            <a:pPr lvl="1"/>
            <a:r>
              <a:rPr lang="en-US" sz="2200" b="1" dirty="0"/>
              <a:t>Challenges with Sakai </a:t>
            </a:r>
            <a:endParaRPr lang="en-US" sz="2200" b="1" dirty="0" smtClean="0"/>
          </a:p>
          <a:p>
            <a:pPr lvl="1"/>
            <a:r>
              <a:rPr lang="en-US" sz="2200" b="1" dirty="0" smtClean="0"/>
              <a:t>Laptop </a:t>
            </a:r>
            <a:r>
              <a:rPr lang="en-US" sz="2200" b="1" dirty="0"/>
              <a:t>policy</a:t>
            </a:r>
          </a:p>
          <a:p>
            <a:pPr lvl="1"/>
            <a:r>
              <a:rPr lang="en-US" sz="2200" b="1" dirty="0" smtClean="0"/>
              <a:t>Spreading reform</a:t>
            </a:r>
          </a:p>
          <a:p>
            <a:pPr lvl="1"/>
            <a:r>
              <a:rPr lang="en-US" sz="2200" b="1" dirty="0" smtClean="0"/>
              <a:t>Peer Coaching</a:t>
            </a:r>
          </a:p>
          <a:p>
            <a:pPr lvl="1"/>
            <a:endParaRPr lang="en-US" sz="1800" b="1" dirty="0"/>
          </a:p>
          <a:p>
            <a:endParaRPr lang="en-US" dirty="0"/>
          </a:p>
        </p:txBody>
      </p:sp>
    </p:spTree>
    <p:extLst>
      <p:ext uri="{BB962C8B-B14F-4D97-AF65-F5344CB8AC3E}">
        <p14:creationId xmlns:p14="http://schemas.microsoft.com/office/powerpoint/2010/main" val="38521847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220200" cy="1295400"/>
          </a:xfrm>
        </p:spPr>
        <p:txBody>
          <a:bodyPr/>
          <a:lstStyle/>
          <a:p>
            <a:r>
              <a:rPr lang="en-US" dirty="0" smtClean="0"/>
              <a:t>How does it work?</a:t>
            </a:r>
            <a:endParaRPr lang="en-US" dirty="0"/>
          </a:p>
        </p:txBody>
      </p:sp>
      <p:sp>
        <p:nvSpPr>
          <p:cNvPr id="3" name="Content Placeholder 2"/>
          <p:cNvSpPr>
            <a:spLocks noGrp="1"/>
          </p:cNvSpPr>
          <p:nvPr>
            <p:ph idx="1"/>
          </p:nvPr>
        </p:nvSpPr>
        <p:spPr>
          <a:xfrm>
            <a:off x="381000" y="1371600"/>
            <a:ext cx="8534400" cy="5181600"/>
          </a:xfrm>
        </p:spPr>
        <p:txBody>
          <a:bodyPr>
            <a:normAutofit fontScale="92500" lnSpcReduction="10000"/>
          </a:bodyPr>
          <a:lstStyle/>
          <a:p>
            <a:pPr>
              <a:lnSpc>
                <a:spcPct val="150000"/>
              </a:lnSpc>
            </a:pPr>
            <a:r>
              <a:rPr lang="en-US" sz="2800" b="1" dirty="0" smtClean="0"/>
              <a:t>One meeting’s topics</a:t>
            </a:r>
          </a:p>
          <a:p>
            <a:pPr lvl="1">
              <a:lnSpc>
                <a:spcPct val="150000"/>
              </a:lnSpc>
            </a:pPr>
            <a:r>
              <a:rPr lang="en-US" sz="2200" b="1" dirty="0" smtClean="0"/>
              <a:t>My daughter got into Carolina</a:t>
            </a:r>
          </a:p>
          <a:p>
            <a:pPr lvl="1">
              <a:lnSpc>
                <a:spcPct val="150000"/>
              </a:lnSpc>
            </a:pPr>
            <a:r>
              <a:rPr lang="en-US" sz="2200" b="1" dirty="0" smtClean="0"/>
              <a:t>MOOCs – working on? summer bought out?</a:t>
            </a:r>
          </a:p>
          <a:p>
            <a:pPr lvl="1">
              <a:lnSpc>
                <a:spcPct val="150000"/>
              </a:lnSpc>
            </a:pPr>
            <a:r>
              <a:rPr lang="en-US" sz="2200" b="1" dirty="0" err="1" smtClean="0"/>
              <a:t>Peerwise</a:t>
            </a:r>
            <a:r>
              <a:rPr lang="en-US" sz="2200" b="1" dirty="0" smtClean="0"/>
              <a:t> software </a:t>
            </a:r>
          </a:p>
          <a:p>
            <a:pPr lvl="1">
              <a:lnSpc>
                <a:spcPct val="150000"/>
              </a:lnSpc>
            </a:pPr>
            <a:r>
              <a:rPr lang="en-US" sz="2200" b="1" dirty="0" smtClean="0"/>
              <a:t>Flipping</a:t>
            </a:r>
          </a:p>
          <a:p>
            <a:pPr lvl="1">
              <a:lnSpc>
                <a:spcPct val="150000"/>
              </a:lnSpc>
            </a:pPr>
            <a:r>
              <a:rPr lang="en-US" sz="2200" b="1" dirty="0" smtClean="0"/>
              <a:t>Class Facebook?</a:t>
            </a:r>
          </a:p>
          <a:p>
            <a:pPr lvl="1">
              <a:lnSpc>
                <a:spcPct val="150000"/>
              </a:lnSpc>
            </a:pPr>
            <a:r>
              <a:rPr lang="en-US" sz="2200" b="1" dirty="0" smtClean="0"/>
              <a:t>Student privacy: required blogs, </a:t>
            </a:r>
            <a:r>
              <a:rPr lang="en-US" sz="2200" b="1" dirty="0" err="1" smtClean="0"/>
              <a:t>etc</a:t>
            </a:r>
            <a:endParaRPr lang="en-US" sz="2200" b="1" dirty="0" smtClean="0"/>
          </a:p>
          <a:p>
            <a:pPr lvl="1">
              <a:lnSpc>
                <a:spcPct val="150000"/>
              </a:lnSpc>
            </a:pPr>
            <a:r>
              <a:rPr lang="en-US" sz="2200" b="1" dirty="0"/>
              <a:t>S</a:t>
            </a:r>
            <a:r>
              <a:rPr lang="en-US" sz="2200" b="1" dirty="0" smtClean="0"/>
              <a:t>equester exams?</a:t>
            </a:r>
          </a:p>
          <a:p>
            <a:pPr lvl="1">
              <a:lnSpc>
                <a:spcPct val="150000"/>
              </a:lnSpc>
            </a:pPr>
            <a:r>
              <a:rPr lang="en-US" sz="2200" b="1" dirty="0" smtClean="0"/>
              <a:t>SWORD software</a:t>
            </a:r>
          </a:p>
          <a:p>
            <a:pPr lvl="1">
              <a:lnSpc>
                <a:spcPct val="150000"/>
              </a:lnSpc>
            </a:pPr>
            <a:r>
              <a:rPr lang="en-US" sz="2200" b="1" dirty="0"/>
              <a:t>S</a:t>
            </a:r>
            <a:r>
              <a:rPr lang="en-US" sz="2200" b="1" dirty="0" smtClean="0"/>
              <a:t>tudent mentors</a:t>
            </a:r>
          </a:p>
          <a:p>
            <a:pPr lvl="1"/>
            <a:endParaRPr lang="en-US" sz="2000" b="1" dirty="0" smtClean="0"/>
          </a:p>
          <a:p>
            <a:pPr lvl="1"/>
            <a:endParaRPr lang="en-US" sz="2000" b="1" dirty="0" smtClean="0"/>
          </a:p>
          <a:p>
            <a:pPr lvl="1"/>
            <a:endParaRPr lang="en-US" sz="2000" b="1" dirty="0" smtClean="0"/>
          </a:p>
          <a:p>
            <a:pPr lvl="1"/>
            <a:endParaRPr lang="en-US" sz="1000" b="1" dirty="0" smtClean="0"/>
          </a:p>
          <a:p>
            <a:pPr lvl="1"/>
            <a:endParaRPr lang="en-US" sz="1800" b="1" dirty="0"/>
          </a:p>
          <a:p>
            <a:endParaRPr lang="en-US" dirty="0"/>
          </a:p>
        </p:txBody>
      </p:sp>
    </p:spTree>
    <p:extLst>
      <p:ext uri="{BB962C8B-B14F-4D97-AF65-F5344CB8AC3E}">
        <p14:creationId xmlns:p14="http://schemas.microsoft.com/office/powerpoint/2010/main" val="148528633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848</TotalTime>
  <Words>808</Words>
  <Application>Microsoft Office PowerPoint</Application>
  <PresentationFormat>On-screen Show (4:3)</PresentationFormat>
  <Paragraphs>108</Paragraphs>
  <Slides>20</Slides>
  <Notes>2</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Executive</vt:lpstr>
      <vt:lpstr>Lean on me: A faculty large-lecture learning community</vt:lpstr>
      <vt:lpstr> ● What is a Large-lecture Learning  Community? (LLLC)  ● How does it work?  ● Why is it wonderful?  ● How can I start one?</vt:lpstr>
      <vt:lpstr>What is a Large-lecture Learning Community? (LLLC)</vt:lpstr>
      <vt:lpstr>What is a Large-lecture Learning Community? (LLLC)</vt:lpstr>
      <vt:lpstr>What is a Large-lecture Learning Community? (LLLC)</vt:lpstr>
      <vt:lpstr>How does it work?</vt:lpstr>
      <vt:lpstr>How does it work?</vt:lpstr>
      <vt:lpstr>How does it work?</vt:lpstr>
      <vt:lpstr>How does it work?</vt:lpstr>
      <vt:lpstr>How does it work?</vt:lpstr>
      <vt:lpstr>Why is it wonderful?</vt:lpstr>
      <vt:lpstr>Why is it wonderful?</vt:lpstr>
      <vt:lpstr>Why is it wonderful?</vt:lpstr>
      <vt:lpstr>Why is it wonderful?</vt:lpstr>
      <vt:lpstr>Why is it wonderful?</vt:lpstr>
      <vt:lpstr>Why is it wonderful?</vt:lpstr>
      <vt:lpstr>How can I start one?</vt:lpstr>
      <vt:lpstr>How can I start one?</vt:lpstr>
      <vt:lpstr>Ideas?       Questions?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Lean on me: A faculty large-lecture learning community</dc:title>
  <dc:creator>DeSaix, Jean</dc:creator>
  <cp:lastModifiedBy>Peter DeSaix</cp:lastModifiedBy>
  <cp:revision>50</cp:revision>
  <cp:lastPrinted>2013-03-08T18:51:17Z</cp:lastPrinted>
  <dcterms:created xsi:type="dcterms:W3CDTF">2006-08-16T00:00:00Z</dcterms:created>
  <dcterms:modified xsi:type="dcterms:W3CDTF">2013-03-17T00:06:00Z</dcterms:modified>
</cp:coreProperties>
</file>